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Comfortaa" pitchFamily="2" charset="0"/>
      <p:regular r:id="rId4"/>
      <p:bold r:id="rId5"/>
    </p:embeddedFont>
    <p:embeddedFont>
      <p:font typeface="Impact" panose="020B0806030902050204" pitchFamily="34" charset="0"/>
      <p:regular r:id="rId6"/>
    </p:embeddedFont>
    <p:embeddedFont>
      <p:font typeface="Roboto Mono" pitchFamily="49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7" roundtripDataSignature="AMtx7miQydRKLNGtvypclFRE3C7MAQigm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310DFD-4276-B92F-6836-57DB451BB022}" v="229" dt="2022-08-04T17:27:14.700"/>
  </p1510:revLst>
</p1510:revInfo>
</file>

<file path=ppt/tableStyles.xml><?xml version="1.0" encoding="utf-8"?>
<a:tblStyleLst xmlns:a="http://schemas.openxmlformats.org/drawingml/2006/main" def="{403A84E3-EDEE-4AC5-8DF2-DC100B7C1AB1}">
  <a:tblStyle styleId="{403A84E3-EDEE-4AC5-8DF2-DC100B7C1AB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3"/>
    <p:restoredTop sz="94662"/>
  </p:normalViewPr>
  <p:slideViewPr>
    <p:cSldViewPr snapToGrid="0">
      <p:cViewPr varScale="1">
        <p:scale>
          <a:sx n="104" d="100"/>
          <a:sy n="104" d="100"/>
        </p:scale>
        <p:origin x="4152" y="2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21" Type="http://schemas.openxmlformats.org/officeDocument/2006/relationships/tableStyles" Target="tableStyles.xml"/><Relationship Id="rId7" Type="http://schemas.openxmlformats.org/officeDocument/2006/relationships/font" Target="fonts/font4.fntdata"/><Relationship Id="rId17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19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4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0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1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"/>
          <p:cNvSpPr txBox="1">
            <a:spLocks noGrp="1"/>
          </p:cNvSpPr>
          <p:nvPr>
            <p:ph type="ctrTitle"/>
          </p:nvPr>
        </p:nvSpPr>
        <p:spPr>
          <a:xfrm>
            <a:off x="1014875" y="378550"/>
            <a:ext cx="5517900" cy="97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Bef>
                <a:spcPts val="1200"/>
              </a:spcBef>
              <a:buSzPts val="1100"/>
            </a:pPr>
            <a:r>
              <a:rPr lang="en" sz="2600" dirty="0">
                <a:latin typeface="Impact"/>
                <a:ea typeface="Impact"/>
                <a:cs typeface="Impact"/>
                <a:sym typeface="Impact"/>
              </a:rPr>
              <a:t>We are Wild about Learning!</a:t>
            </a:r>
            <a:br>
              <a:rPr lang="en" sz="2600" dirty="0">
                <a:latin typeface="Roboto Mono"/>
                <a:ea typeface="Roboto Mono"/>
                <a:cs typeface="Impact"/>
              </a:rPr>
            </a:br>
            <a:endParaRPr lang="en" sz="1800" dirty="0">
              <a:latin typeface="Impact"/>
              <a:ea typeface="Roboto Mono"/>
              <a:cs typeface="Roboto Mono"/>
            </a:endParaRPr>
          </a:p>
        </p:txBody>
      </p:sp>
      <p:sp>
        <p:nvSpPr>
          <p:cNvPr id="58" name="Google Shape;58;p1"/>
          <p:cNvSpPr txBox="1"/>
          <p:nvPr/>
        </p:nvSpPr>
        <p:spPr>
          <a:xfrm>
            <a:off x="1877100" y="124825"/>
            <a:ext cx="55179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buSzPts val="1400"/>
            </a:pP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Kindergarten Newsletter –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August 15-19</a:t>
            </a:r>
            <a:r>
              <a:rPr lang="en" sz="1400" b="0" i="0" u="none" strike="noStrike" cap="none" dirty="0">
                <a:solidFill>
                  <a:srgbClr val="000000"/>
                </a:solidFill>
                <a:latin typeface="Comfortaa"/>
                <a:ea typeface="Comfortaa"/>
                <a:cs typeface="Comfortaa"/>
                <a:sym typeface="Comfortaa"/>
              </a:rPr>
              <a:t>, </a:t>
            </a:r>
            <a:r>
              <a:rPr lang="en" dirty="0">
                <a:latin typeface="Comfortaa"/>
                <a:ea typeface="Comfortaa"/>
                <a:cs typeface="Comfortaa"/>
                <a:sym typeface="Comfortaa"/>
              </a:rPr>
              <a:t>2022</a:t>
            </a:r>
            <a:endParaRPr sz="1400" b="0" i="0" u="none" strike="noStrike" cap="none" dirty="0">
              <a:solidFill>
                <a:srgbClr val="000000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aphicFrame>
        <p:nvGraphicFramePr>
          <p:cNvPr id="59" name="Google Shape;59;p1"/>
          <p:cNvGraphicFramePr/>
          <p:nvPr>
            <p:extLst>
              <p:ext uri="{D42A27DB-BD31-4B8C-83A1-F6EECF244321}">
                <p14:modId xmlns:p14="http://schemas.microsoft.com/office/powerpoint/2010/main" val="3650484524"/>
              </p:ext>
            </p:extLst>
          </p:nvPr>
        </p:nvGraphicFramePr>
        <p:xfrm>
          <a:off x="266700" y="1353538"/>
          <a:ext cx="3458675" cy="1821000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250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IMPORTANT </a:t>
                      </a: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EVENTS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250">
                <a:tc gridSpan="2"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1400" b="0" i="0" u="none" strike="noStrike" noProof="0" dirty="0"/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52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8/15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Open House @ 6 pm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275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The EXPERT in anything was once a BEGINNER!</a:t>
                      </a:r>
                      <a:endParaRPr sz="10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0" name="Google Shape;60;p1"/>
          <p:cNvGraphicFramePr/>
          <p:nvPr>
            <p:extLst>
              <p:ext uri="{D42A27DB-BD31-4B8C-83A1-F6EECF244321}">
                <p14:modId xmlns:p14="http://schemas.microsoft.com/office/powerpoint/2010/main" val="3665261229"/>
              </p:ext>
            </p:extLst>
          </p:nvPr>
        </p:nvGraphicFramePr>
        <p:xfrm>
          <a:off x="3803200" y="1345924"/>
          <a:ext cx="3676650" cy="1781953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8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30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38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Mon. – Thurs.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en-US" dirty="0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Homework will start the week of Aug 22.  Please begin going over letters of the alphabet and counting and identifying numbers 1-10.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" name="Google Shape;61;p1"/>
          <p:cNvGraphicFramePr/>
          <p:nvPr>
            <p:extLst>
              <p:ext uri="{D42A27DB-BD31-4B8C-83A1-F6EECF244321}">
                <p14:modId xmlns:p14="http://schemas.microsoft.com/office/powerpoint/2010/main" val="398382956"/>
              </p:ext>
            </p:extLst>
          </p:nvPr>
        </p:nvGraphicFramePr>
        <p:xfrm>
          <a:off x="266688" y="3324387"/>
          <a:ext cx="3458675" cy="260325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748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87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ASSESSMENTS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87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ELA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3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System Font Regular"/>
                        <a:buNone/>
                      </a:pPr>
                      <a:r>
                        <a:rPr lang="en-US" sz="1400" u="none" strike="noStrike" cap="none" dirty="0">
                          <a:latin typeface="Comfortaa"/>
                          <a:sym typeface="Comfortaa"/>
                        </a:rPr>
                        <a:t>None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683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Math</a:t>
                      </a:r>
                      <a:endParaRPr sz="14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" sz="1400" u="none" strike="noStrike" cap="none" dirty="0">
                          <a:latin typeface="Comfortaa"/>
                        </a:rPr>
                        <a:t>None</a:t>
                      </a:r>
                      <a:endParaRPr lang="en" sz="1400" u="none" strike="noStrike" cap="none" dirty="0">
                        <a:latin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2" name="Google Shape;62;p1"/>
          <p:cNvGraphicFramePr/>
          <p:nvPr>
            <p:extLst>
              <p:ext uri="{D42A27DB-BD31-4B8C-83A1-F6EECF244321}">
                <p14:modId xmlns:p14="http://schemas.microsoft.com/office/powerpoint/2010/main" val="1189329060"/>
              </p:ext>
            </p:extLst>
          </p:nvPr>
        </p:nvGraphicFramePr>
        <p:xfrm>
          <a:off x="3803199" y="3267514"/>
          <a:ext cx="3647275" cy="209501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23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9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6553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Breakfast &amp; Lunch</a:t>
                      </a:r>
                      <a:endParaRPr sz="16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390">
                <a:tc rowSpan="4" gridSpan="3"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fill out the lunch application online and make sure your child brings money or has money on their account for meals.</a:t>
                      </a: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   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Breakfast $1.75        Lunch $3.00</a:t>
                      </a:r>
                      <a:endParaRPr b="1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339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5404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3" name="Google Shape;63;p1"/>
          <p:cNvGraphicFramePr/>
          <p:nvPr>
            <p:extLst>
              <p:ext uri="{D42A27DB-BD31-4B8C-83A1-F6EECF244321}">
                <p14:modId xmlns:p14="http://schemas.microsoft.com/office/powerpoint/2010/main" val="2936946774"/>
              </p:ext>
            </p:extLst>
          </p:nvPr>
        </p:nvGraphicFramePr>
        <p:xfrm>
          <a:off x="261257" y="6090557"/>
          <a:ext cx="3458675" cy="1371325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129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5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533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WEEKLY MATH SKILLS 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92">
                <a:tc gridSpan="2">
                  <a:txBody>
                    <a:bodyPr/>
                    <a:lstStyle/>
                    <a:p>
                      <a:pPr marL="457200" marR="0" lvl="0" indent="-3175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omfortaa,Sans-Serif"/>
                        <a:buChar char="★"/>
                      </a:pPr>
                      <a:r>
                        <a:rPr lang="en" sz="1400" b="0" i="0" u="none" strike="noStrike" noProof="0" dirty="0">
                          <a:latin typeface="Comfortaa"/>
                        </a:rPr>
                        <a:t>Understand Counting</a:t>
                      </a: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Drawing 1,2,3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457200" marR="0" lvl="0" indent="-3175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Char char="★"/>
                      </a:pPr>
                      <a:r>
                        <a:rPr lang="en" dirty="0">
                          <a:latin typeface="Comfortaa"/>
                          <a:ea typeface="Comfortaa"/>
                          <a:cs typeface="Comfortaa"/>
                        </a:rPr>
                        <a:t>Counting 1,2,3</a:t>
                      </a:r>
                      <a:endParaRPr lang="en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"/>
          <p:cNvGraphicFramePr/>
          <p:nvPr>
            <p:extLst>
              <p:ext uri="{D42A27DB-BD31-4B8C-83A1-F6EECF244321}">
                <p14:modId xmlns:p14="http://schemas.microsoft.com/office/powerpoint/2010/main" val="1241663299"/>
              </p:ext>
            </p:extLst>
          </p:nvPr>
        </p:nvGraphicFramePr>
        <p:xfrm>
          <a:off x="3803199" y="5502167"/>
          <a:ext cx="3647275" cy="3406951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64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4828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REMINDERS</a:t>
                      </a:r>
                      <a:endParaRPr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2856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Please make sure all money is sent in your child’s blue folder (please label and seal it in a ziploc bag or envelope). </a:t>
                      </a: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" sz="2300" baseline="30000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300" baseline="30000" dirty="0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If your child is absent, please send an excuse with the following information: Child’s name, date of absence, teacher’s name, and reason for absence.</a:t>
                      </a:r>
                    </a:p>
                  </a:txBody>
                  <a:tcPr marL="91450" marR="91450" marT="91450" marB="91450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dot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" name="Google Shape;66;p1"/>
          <p:cNvSpPr/>
          <p:nvPr/>
        </p:nvSpPr>
        <p:spPr>
          <a:xfrm>
            <a:off x="3104275" y="8498050"/>
            <a:ext cx="438300" cy="3618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rgbClr val="FF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 txBox="1"/>
          <p:nvPr/>
        </p:nvSpPr>
        <p:spPr>
          <a:xfrm>
            <a:off x="-3012141" y="9789459"/>
            <a:ext cx="184731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E87D3DC-F8DE-A04C-ABE2-7B5EF1D70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189548"/>
              </p:ext>
            </p:extLst>
          </p:nvPr>
        </p:nvGraphicFramePr>
        <p:xfrm>
          <a:off x="261257" y="7609114"/>
          <a:ext cx="3458675" cy="1273304"/>
        </p:xfrm>
        <a:graphic>
          <a:graphicData uri="http://schemas.openxmlformats.org/drawingml/2006/table">
            <a:tbl>
              <a:tblPr>
                <a:noFill/>
                <a:tableStyleId>{403A84E3-EDEE-4AC5-8DF2-DC100B7C1AB1}</a:tableStyleId>
              </a:tblPr>
              <a:tblGrid>
                <a:gridCol w="3458675">
                  <a:extLst>
                    <a:ext uri="{9D8B030D-6E8A-4147-A177-3AD203B41FA5}">
                      <a16:colId xmlns:a16="http://schemas.microsoft.com/office/drawing/2014/main" val="871930247"/>
                    </a:ext>
                  </a:extLst>
                </a:gridCol>
              </a:tblGrid>
              <a:tr h="50160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" sz="1600" u="none" strike="noStrike" cap="none" dirty="0">
                          <a:latin typeface="Comfortaa"/>
                          <a:ea typeface="Comfortaa"/>
                          <a:cs typeface="Comfortaa"/>
                        </a:rPr>
                        <a:t>School Schedule</a:t>
                      </a:r>
                      <a:endParaRPr lang="en" sz="1600" u="none" strike="noStrike" cap="none" dirty="0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F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40816"/>
                  </a:ext>
                </a:extLst>
              </a:tr>
              <a:tr h="771699">
                <a:tc>
                  <a:txBody>
                    <a:bodyPr/>
                    <a:lstStyle/>
                    <a:p>
                      <a:pPr marL="13970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6:55-7:30 am- Student arrival</a:t>
                      </a:r>
                    </a:p>
                    <a:p>
                      <a:pPr marL="13970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Comfortaa"/>
                        <a:buNone/>
                      </a:pPr>
                      <a:r>
                        <a:rPr lang="en-US" dirty="0">
                          <a:latin typeface="Comfortaa"/>
                          <a:ea typeface="Comfortaa"/>
                          <a:cs typeface="Comfortaa"/>
                        </a:rPr>
                        <a:t>2:00 pm –Student Dismissal</a:t>
                      </a: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552752"/>
                  </a:ext>
                </a:extLst>
              </a:tr>
            </a:tbl>
          </a:graphicData>
        </a:graphic>
      </p:graphicFrame>
      <p:pic>
        <p:nvPicPr>
          <p:cNvPr id="1026" name="Picture 2" descr="Header cliparts ">
            <a:extLst>
              <a:ext uri="{FF2B5EF4-FFF2-40B4-BE49-F238E27FC236}">
                <a16:creationId xmlns:a16="http://schemas.microsoft.com/office/drawing/2014/main" id="{5BB0E0AB-2C31-83EC-07B0-5BAFF22B1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85" y="8951824"/>
            <a:ext cx="2902871" cy="92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unny smiling Giraffe Childrens vector illustration of Cheerful funny giraffe giraffe cartoon stock illustrations">
            <a:extLst>
              <a:ext uri="{FF2B5EF4-FFF2-40B4-BE49-F238E27FC236}">
                <a16:creationId xmlns:a16="http://schemas.microsoft.com/office/drawing/2014/main" id="{5AC85A83-CD3C-471F-85D4-664520888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45" y="82108"/>
            <a:ext cx="788276" cy="1263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iger Cartoon Royalty Free SVG, Cliparts, Vectors, And Stock Illustration.  Image 13446433.">
            <a:extLst>
              <a:ext uri="{FF2B5EF4-FFF2-40B4-BE49-F238E27FC236}">
                <a16:creationId xmlns:a16="http://schemas.microsoft.com/office/drawing/2014/main" id="{B43F5E5C-222C-7BF2-E166-96DBA6C786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301" y="461400"/>
            <a:ext cx="969554" cy="88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remium Vector | Cartoon wild animals in the jungle">
            <a:extLst>
              <a:ext uri="{FF2B5EF4-FFF2-40B4-BE49-F238E27FC236}">
                <a16:creationId xmlns:a16="http://schemas.microsoft.com/office/drawing/2014/main" id="{E4220D59-5C9D-0B15-8F60-0F3F36608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6255" y="8951824"/>
            <a:ext cx="2768600" cy="10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176</Words>
  <Application>Microsoft Macintosh PowerPoint</Application>
  <PresentationFormat>Custom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Impact</vt:lpstr>
      <vt:lpstr>System Font Regular</vt:lpstr>
      <vt:lpstr>Roboto Mono</vt:lpstr>
      <vt:lpstr>Comfortaa</vt:lpstr>
      <vt:lpstr>Comfortaa,Sans-Serif</vt:lpstr>
      <vt:lpstr>Arial</vt:lpstr>
      <vt:lpstr>Simple Light</vt:lpstr>
      <vt:lpstr>We are Wild about Learning!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shooting for the STARS! Students That Always Reach Success</dc:title>
  <dc:creator>Sawin, Ada</dc:creator>
  <cp:lastModifiedBy>Green, Rhonda</cp:lastModifiedBy>
  <cp:revision>144</cp:revision>
  <cp:lastPrinted>2022-08-04T17:41:47Z</cp:lastPrinted>
  <dcterms:modified xsi:type="dcterms:W3CDTF">2022-08-10T11:42:18Z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0x01010065C82FB862B3584EBF3A03AA7ED0D34C</vt:lpwstr>
  </property>
</Properties>
</file>